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tags/tag2.xml" ContentType="application/vnd.openxmlformats-officedocument.presentationml.tags+xml"/>
  <Override PartName="/ppt/tags/tag3.xml" ContentType="application/vnd.openxmlformats-officedocument.presentationml.tags+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tags/tag7.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89" r:id="rId2"/>
    <p:sldId id="256" r:id="rId3"/>
    <p:sldId id="258" r:id="rId4"/>
    <p:sldId id="259" r:id="rId5"/>
    <p:sldId id="257" r:id="rId6"/>
    <p:sldId id="285" r:id="rId7"/>
    <p:sldId id="260" r:id="rId8"/>
    <p:sldId id="261" r:id="rId9"/>
    <p:sldId id="262" r:id="rId10"/>
    <p:sldId id="263" r:id="rId11"/>
    <p:sldId id="275" r:id="rId12"/>
    <p:sldId id="274" r:id="rId13"/>
    <p:sldId id="266" r:id="rId14"/>
    <p:sldId id="276" r:id="rId15"/>
    <p:sldId id="267" r:id="rId16"/>
    <p:sldId id="277" r:id="rId17"/>
  </p:sldIdLst>
  <p:sldSz cx="9144000" cy="6858000" type="screen4x3"/>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clrMru>
    <a:srgbClr val="FFCF37"/>
    <a:srgbClr val="EEB5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3065" autoAdjust="0"/>
    <p:restoredTop sz="94660"/>
  </p:normalViewPr>
  <p:slideViewPr>
    <p:cSldViewPr>
      <p:cViewPr>
        <p:scale>
          <a:sx n="60" d="100"/>
          <a:sy n="60" d="100"/>
        </p:scale>
        <p:origin x="-852" y="-28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FB4430E-101A-4845-A35F-49260214D409}" type="datetimeFigureOut">
              <a:rPr lang="pl-PL" smtClean="0"/>
              <a:pPr/>
              <a:t>2010-04-29</a:t>
            </a:fld>
            <a:endParaRPr lang="pl-PL"/>
          </a:p>
        </p:txBody>
      </p:sp>
      <p:sp>
        <p:nvSpPr>
          <p:cNvPr id="4" name="Symbol zastępczy obrazu slajd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6" name="Symbol zastępczy stopki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1A52B4B-CCFC-48EC-BCA6-52DEA2061666}" type="slidenum">
              <a:rPr lang="pl-PL" smtClean="0"/>
              <a:pPr/>
              <a:t>‹#›</a:t>
            </a:fld>
            <a:endParaRPr lang="pl-PL"/>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dirty="0"/>
          </a:p>
        </p:txBody>
      </p:sp>
      <p:sp>
        <p:nvSpPr>
          <p:cNvPr id="4" name="Symbol zastępczy numeru slajdu 3"/>
          <p:cNvSpPr>
            <a:spLocks noGrp="1"/>
          </p:cNvSpPr>
          <p:nvPr>
            <p:ph type="sldNum" sz="quarter" idx="10"/>
          </p:nvPr>
        </p:nvSpPr>
        <p:spPr/>
        <p:txBody>
          <a:bodyPr/>
          <a:lstStyle/>
          <a:p>
            <a:fld id="{71A52B4B-CCFC-48EC-BCA6-52DEA2061666}" type="slidenum">
              <a:rPr lang="pl-PL" smtClean="0"/>
              <a:pPr/>
              <a:t>2</a:t>
            </a:fld>
            <a:endParaRPr lang="pl-PL"/>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2130425"/>
            <a:ext cx="7772400" cy="1470025"/>
          </a:xfrm>
        </p:spPr>
        <p:txBody>
          <a:bodyPr/>
          <a:lstStyle/>
          <a:p>
            <a:r>
              <a:rPr lang="pl-PL" smtClean="0"/>
              <a:t>Kliknij, aby edytować styl</a:t>
            </a:r>
            <a:endParaRPr lang="pl-PL"/>
          </a:p>
        </p:txBody>
      </p:sp>
      <p:sp>
        <p:nvSpPr>
          <p:cNvPr id="3" name="Podtytu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smtClean="0"/>
              <a:t>Kliknij, aby edytować styl wzorca podtytułu</a:t>
            </a:r>
            <a:endParaRPr lang="pl-PL"/>
          </a:p>
        </p:txBody>
      </p:sp>
      <p:sp>
        <p:nvSpPr>
          <p:cNvPr id="4" name="Symbol zastępczy daty 3"/>
          <p:cNvSpPr>
            <a:spLocks noGrp="1"/>
          </p:cNvSpPr>
          <p:nvPr>
            <p:ph type="dt" sz="half" idx="10"/>
          </p:nvPr>
        </p:nvSpPr>
        <p:spPr/>
        <p:txBody>
          <a:bodyPr/>
          <a:lstStyle/>
          <a:p>
            <a:fld id="{CE3CE483-D6B2-48D0-B5E6-700CD5499492}" type="datetimeFigureOut">
              <a:rPr lang="pl-PL" smtClean="0"/>
              <a:pPr/>
              <a:t>2010-04-29</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19FD4978-C5F1-48E9-B540-15AFD391DEEE}" type="slidenum">
              <a:rPr lang="pl-PL" smtClean="0"/>
              <a:pPr/>
              <a:t>‹#›</a:t>
            </a:fld>
            <a:endParaRPr lang="pl-PL"/>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tytułu pionowego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CE3CE483-D6B2-48D0-B5E6-700CD5499492}" type="datetimeFigureOut">
              <a:rPr lang="pl-PL" smtClean="0"/>
              <a:pPr/>
              <a:t>2010-04-29</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19FD4978-C5F1-48E9-B540-15AFD391DEEE}" type="slidenum">
              <a:rPr lang="pl-PL" smtClean="0"/>
              <a:pPr/>
              <a:t>‹#›</a:t>
            </a:fld>
            <a:endParaRPr lang="pl-P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29400" y="274638"/>
            <a:ext cx="2057400" cy="5851525"/>
          </a:xfrm>
        </p:spPr>
        <p:txBody>
          <a:bodyPr vert="eaVert"/>
          <a:lstStyle/>
          <a:p>
            <a:r>
              <a:rPr lang="pl-PL" smtClean="0"/>
              <a:t>Kliknij, aby edytować styl</a:t>
            </a:r>
            <a:endParaRPr lang="pl-PL"/>
          </a:p>
        </p:txBody>
      </p:sp>
      <p:sp>
        <p:nvSpPr>
          <p:cNvPr id="3" name="Symbol zastępczy tytułu pionowego 2"/>
          <p:cNvSpPr>
            <a:spLocks noGrp="1"/>
          </p:cNvSpPr>
          <p:nvPr>
            <p:ph type="body" orient="vert" idx="1"/>
          </p:nvPr>
        </p:nvSpPr>
        <p:spPr>
          <a:xfrm>
            <a:off x="457200" y="274638"/>
            <a:ext cx="6019800" cy="5851525"/>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CE3CE483-D6B2-48D0-B5E6-700CD5499492}" type="datetimeFigureOut">
              <a:rPr lang="pl-PL" smtClean="0"/>
              <a:pPr/>
              <a:t>2010-04-29</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19FD4978-C5F1-48E9-B540-15AFD391DEEE}" type="slidenum">
              <a:rPr lang="pl-PL" smtClean="0"/>
              <a:pPr/>
              <a:t>‹#›</a:t>
            </a:fld>
            <a:endParaRPr lang="pl-P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CE3CE483-D6B2-48D0-B5E6-700CD5499492}" type="datetimeFigureOut">
              <a:rPr lang="pl-PL" smtClean="0"/>
              <a:pPr/>
              <a:t>2010-04-29</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19FD4978-C5F1-48E9-B540-15AFD391DEEE}" type="slidenum">
              <a:rPr lang="pl-PL" smtClean="0"/>
              <a:pPr/>
              <a:t>‹#›</a:t>
            </a:fld>
            <a:endParaRPr lang="pl-P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4406900"/>
            <a:ext cx="7772400" cy="1362075"/>
          </a:xfrm>
        </p:spPr>
        <p:txBody>
          <a:bodyPr anchor="t"/>
          <a:lstStyle>
            <a:lvl1pPr algn="l">
              <a:defRPr sz="4000" b="1" cap="all"/>
            </a:lvl1pPr>
          </a:lstStyle>
          <a:p>
            <a:r>
              <a:rPr lang="pl-PL" smtClean="0"/>
              <a:t>Kliknij, aby edytować styl</a:t>
            </a:r>
            <a:endParaRPr lang="pl-PL"/>
          </a:p>
        </p:txBody>
      </p:sp>
      <p:sp>
        <p:nvSpPr>
          <p:cNvPr id="3" name="Symbol zastępczy tekst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smtClean="0"/>
              <a:t>Kliknij, aby edytować style wzorca tekstu</a:t>
            </a:r>
          </a:p>
        </p:txBody>
      </p:sp>
      <p:sp>
        <p:nvSpPr>
          <p:cNvPr id="4" name="Symbol zastępczy daty 3"/>
          <p:cNvSpPr>
            <a:spLocks noGrp="1"/>
          </p:cNvSpPr>
          <p:nvPr>
            <p:ph type="dt" sz="half" idx="10"/>
          </p:nvPr>
        </p:nvSpPr>
        <p:spPr/>
        <p:txBody>
          <a:bodyPr/>
          <a:lstStyle/>
          <a:p>
            <a:fld id="{CE3CE483-D6B2-48D0-B5E6-700CD5499492}" type="datetimeFigureOut">
              <a:rPr lang="pl-PL" smtClean="0"/>
              <a:pPr/>
              <a:t>2010-04-29</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19FD4978-C5F1-48E9-B540-15AFD391DEEE}" type="slidenum">
              <a:rPr lang="pl-PL" smtClean="0"/>
              <a:pPr/>
              <a:t>‹#›</a:t>
            </a:fld>
            <a:endParaRPr lang="pl-PL"/>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zawartości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daty 4"/>
          <p:cNvSpPr>
            <a:spLocks noGrp="1"/>
          </p:cNvSpPr>
          <p:nvPr>
            <p:ph type="dt" sz="half" idx="10"/>
          </p:nvPr>
        </p:nvSpPr>
        <p:spPr/>
        <p:txBody>
          <a:bodyPr/>
          <a:lstStyle/>
          <a:p>
            <a:fld id="{CE3CE483-D6B2-48D0-B5E6-700CD5499492}" type="datetimeFigureOut">
              <a:rPr lang="pl-PL" smtClean="0"/>
              <a:pPr/>
              <a:t>2010-04-29</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19FD4978-C5F1-48E9-B540-15AFD391DEEE}" type="slidenum">
              <a:rPr lang="pl-PL" smtClean="0"/>
              <a:pPr/>
              <a:t>‹#›</a:t>
            </a:fld>
            <a:endParaRPr lang="pl-PL"/>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a:lvl1pPr>
          </a:lstStyle>
          <a:p>
            <a:r>
              <a:rPr lang="pl-PL" smtClean="0"/>
              <a:t>Kliknij, aby edytować styl</a:t>
            </a:r>
            <a:endParaRPr lang="pl-PL"/>
          </a:p>
        </p:txBody>
      </p:sp>
      <p:sp>
        <p:nvSpPr>
          <p:cNvPr id="3" name="Symbol zastępczy teks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4" name="Symbol zastępczy zawartośc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tekst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6" name="Symbol zastępczy zawartośc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7" name="Symbol zastępczy daty 6"/>
          <p:cNvSpPr>
            <a:spLocks noGrp="1"/>
          </p:cNvSpPr>
          <p:nvPr>
            <p:ph type="dt" sz="half" idx="10"/>
          </p:nvPr>
        </p:nvSpPr>
        <p:spPr/>
        <p:txBody>
          <a:bodyPr/>
          <a:lstStyle/>
          <a:p>
            <a:fld id="{CE3CE483-D6B2-48D0-B5E6-700CD5499492}" type="datetimeFigureOut">
              <a:rPr lang="pl-PL" smtClean="0"/>
              <a:pPr/>
              <a:t>2010-04-29</a:t>
            </a:fld>
            <a:endParaRPr lang="pl-PL"/>
          </a:p>
        </p:txBody>
      </p:sp>
      <p:sp>
        <p:nvSpPr>
          <p:cNvPr id="8" name="Symbol zastępczy stopki 7"/>
          <p:cNvSpPr>
            <a:spLocks noGrp="1"/>
          </p:cNvSpPr>
          <p:nvPr>
            <p:ph type="ftr" sz="quarter" idx="11"/>
          </p:nvPr>
        </p:nvSpPr>
        <p:spPr/>
        <p:txBody>
          <a:bodyPr/>
          <a:lstStyle/>
          <a:p>
            <a:endParaRPr lang="pl-PL"/>
          </a:p>
        </p:txBody>
      </p:sp>
      <p:sp>
        <p:nvSpPr>
          <p:cNvPr id="9" name="Symbol zastępczy numeru slajdu 8"/>
          <p:cNvSpPr>
            <a:spLocks noGrp="1"/>
          </p:cNvSpPr>
          <p:nvPr>
            <p:ph type="sldNum" sz="quarter" idx="12"/>
          </p:nvPr>
        </p:nvSpPr>
        <p:spPr/>
        <p:txBody>
          <a:bodyPr/>
          <a:lstStyle/>
          <a:p>
            <a:fld id="{19FD4978-C5F1-48E9-B540-15AFD391DEEE}" type="slidenum">
              <a:rPr lang="pl-PL" smtClean="0"/>
              <a:pPr/>
              <a:t>‹#›</a:t>
            </a:fld>
            <a:endParaRPr lang="pl-PL"/>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daty 2"/>
          <p:cNvSpPr>
            <a:spLocks noGrp="1"/>
          </p:cNvSpPr>
          <p:nvPr>
            <p:ph type="dt" sz="half" idx="10"/>
          </p:nvPr>
        </p:nvSpPr>
        <p:spPr/>
        <p:txBody>
          <a:bodyPr/>
          <a:lstStyle/>
          <a:p>
            <a:fld id="{CE3CE483-D6B2-48D0-B5E6-700CD5499492}" type="datetimeFigureOut">
              <a:rPr lang="pl-PL" smtClean="0"/>
              <a:pPr/>
              <a:t>2010-04-29</a:t>
            </a:fld>
            <a:endParaRPr lang="pl-PL"/>
          </a:p>
        </p:txBody>
      </p:sp>
      <p:sp>
        <p:nvSpPr>
          <p:cNvPr id="4" name="Symbol zastępczy stopki 3"/>
          <p:cNvSpPr>
            <a:spLocks noGrp="1"/>
          </p:cNvSpPr>
          <p:nvPr>
            <p:ph type="ftr" sz="quarter" idx="11"/>
          </p:nvPr>
        </p:nvSpPr>
        <p:spPr/>
        <p:txBody>
          <a:bodyPr/>
          <a:lstStyle/>
          <a:p>
            <a:endParaRPr lang="pl-PL"/>
          </a:p>
        </p:txBody>
      </p:sp>
      <p:sp>
        <p:nvSpPr>
          <p:cNvPr id="5" name="Symbol zastępczy numeru slajdu 4"/>
          <p:cNvSpPr>
            <a:spLocks noGrp="1"/>
          </p:cNvSpPr>
          <p:nvPr>
            <p:ph type="sldNum" sz="quarter" idx="12"/>
          </p:nvPr>
        </p:nvSpPr>
        <p:spPr/>
        <p:txBody>
          <a:bodyPr/>
          <a:lstStyle/>
          <a:p>
            <a:fld id="{19FD4978-C5F1-48E9-B540-15AFD391DEEE}" type="slidenum">
              <a:rPr lang="pl-PL" smtClean="0"/>
              <a:pPr/>
              <a:t>‹#›</a:t>
            </a:fld>
            <a:endParaRPr lang="pl-P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CE3CE483-D6B2-48D0-B5E6-700CD5499492}" type="datetimeFigureOut">
              <a:rPr lang="pl-PL" smtClean="0"/>
              <a:pPr/>
              <a:t>2010-04-29</a:t>
            </a:fld>
            <a:endParaRPr lang="pl-PL"/>
          </a:p>
        </p:txBody>
      </p:sp>
      <p:sp>
        <p:nvSpPr>
          <p:cNvPr id="3" name="Symbol zastępczy stopki 2"/>
          <p:cNvSpPr>
            <a:spLocks noGrp="1"/>
          </p:cNvSpPr>
          <p:nvPr>
            <p:ph type="ftr" sz="quarter" idx="11"/>
          </p:nvPr>
        </p:nvSpPr>
        <p:spPr/>
        <p:txBody>
          <a:bodyPr/>
          <a:lstStyle/>
          <a:p>
            <a:endParaRPr lang="pl-PL"/>
          </a:p>
        </p:txBody>
      </p:sp>
      <p:sp>
        <p:nvSpPr>
          <p:cNvPr id="4" name="Symbol zastępczy numeru slajdu 3"/>
          <p:cNvSpPr>
            <a:spLocks noGrp="1"/>
          </p:cNvSpPr>
          <p:nvPr>
            <p:ph type="sldNum" sz="quarter" idx="12"/>
          </p:nvPr>
        </p:nvSpPr>
        <p:spPr/>
        <p:txBody>
          <a:bodyPr/>
          <a:lstStyle/>
          <a:p>
            <a:fld id="{19FD4978-C5F1-48E9-B540-15AFD391DEEE}" type="slidenum">
              <a:rPr lang="pl-PL" smtClean="0"/>
              <a:pPr/>
              <a:t>‹#›</a:t>
            </a:fld>
            <a:endParaRPr lang="pl-P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0" y="273050"/>
            <a:ext cx="3008313" cy="1162050"/>
          </a:xfrm>
        </p:spPr>
        <p:txBody>
          <a:bodyPr anchor="b"/>
          <a:lstStyle>
            <a:lvl1pPr algn="l">
              <a:defRPr sz="2000" b="1"/>
            </a:lvl1pPr>
          </a:lstStyle>
          <a:p>
            <a:r>
              <a:rPr lang="pl-PL" smtClean="0"/>
              <a:t>Kliknij, aby edytować styl</a:t>
            </a:r>
            <a:endParaRPr lang="pl-PL"/>
          </a:p>
        </p:txBody>
      </p:sp>
      <p:sp>
        <p:nvSpPr>
          <p:cNvPr id="3" name="Symbol zastępczy zawartośc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tekst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CE3CE483-D6B2-48D0-B5E6-700CD5499492}" type="datetimeFigureOut">
              <a:rPr lang="pl-PL" smtClean="0"/>
              <a:pPr/>
              <a:t>2010-04-29</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19FD4978-C5F1-48E9-B540-15AFD391DEEE}" type="slidenum">
              <a:rPr lang="pl-PL" smtClean="0"/>
              <a:pPr/>
              <a:t>‹#›</a:t>
            </a:fld>
            <a:endParaRPr lang="pl-PL"/>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4800600"/>
            <a:ext cx="5486400" cy="566738"/>
          </a:xfrm>
        </p:spPr>
        <p:txBody>
          <a:bodyPr anchor="b"/>
          <a:lstStyle>
            <a:lvl1pPr algn="l">
              <a:defRPr sz="2000" b="1"/>
            </a:lvl1pPr>
          </a:lstStyle>
          <a:p>
            <a:r>
              <a:rPr lang="pl-PL" smtClean="0"/>
              <a:t>Kliknij, aby edytować styl</a:t>
            </a:r>
            <a:endParaRPr lang="pl-PL"/>
          </a:p>
        </p:txBody>
      </p:sp>
      <p:sp>
        <p:nvSpPr>
          <p:cNvPr id="3" name="Symbol zastępczy obraz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CE3CE483-D6B2-48D0-B5E6-700CD5499492}" type="datetimeFigureOut">
              <a:rPr lang="pl-PL" smtClean="0"/>
              <a:pPr/>
              <a:t>2010-04-29</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19FD4978-C5F1-48E9-B540-15AFD391DEEE}" type="slidenum">
              <a:rPr lang="pl-PL" smtClean="0"/>
              <a:pPr/>
              <a:t>‹#›</a:t>
            </a:fld>
            <a:endParaRPr lang="pl-PL"/>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E6DCAC"/>
            </a:gs>
            <a:gs pos="12000">
              <a:srgbClr val="E6D78A"/>
            </a:gs>
            <a:gs pos="30000">
              <a:srgbClr val="C7AC4C"/>
            </a:gs>
            <a:gs pos="45000">
              <a:srgbClr val="E6D78A"/>
            </a:gs>
            <a:gs pos="77000">
              <a:srgbClr val="C7AC4C"/>
            </a:gs>
            <a:gs pos="100000">
              <a:srgbClr val="E6DCAC"/>
            </a:gs>
          </a:gsLst>
          <a:lin ang="18900000" scaled="1"/>
          <a:tileRect/>
        </a:gradFill>
        <a:effectLst/>
      </p:bgPr>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l-PL" smtClean="0"/>
              <a:t>Kliknij, aby edytować styl</a:t>
            </a:r>
            <a:endParaRPr lang="pl-PL"/>
          </a:p>
        </p:txBody>
      </p:sp>
      <p:sp>
        <p:nvSpPr>
          <p:cNvPr id="3" name="Symbol zastępczy tekst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3CE483-D6B2-48D0-B5E6-700CD5499492}" type="datetimeFigureOut">
              <a:rPr lang="pl-PL" smtClean="0"/>
              <a:pPr/>
              <a:t>2010-04-29</a:t>
            </a:fld>
            <a:endParaRPr lang="pl-PL"/>
          </a:p>
        </p:txBody>
      </p:sp>
      <p:sp>
        <p:nvSpPr>
          <p:cNvPr id="5" name="Symbol zastępczy stopki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FD4978-C5F1-48E9-B540-15AFD391DEEE}" type="slidenum">
              <a:rPr lang="pl-PL" smtClean="0"/>
              <a:pPr/>
              <a:t>‹#›</a:t>
            </a:fld>
            <a:endParaRPr lang="pl-PL"/>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tags" Target="../tags/tag7.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8100000" scaled="1"/>
          <a:tileRect/>
        </a:gradFill>
        <a:effectLst/>
      </p:bgPr>
    </p:bg>
    <p:spTree>
      <p:nvGrpSpPr>
        <p:cNvPr id="1" name=""/>
        <p:cNvGrpSpPr/>
        <p:nvPr/>
      </p:nvGrpSpPr>
      <p:grpSpPr>
        <a:xfrm>
          <a:off x="0" y="0"/>
          <a:ext cx="0" cy="0"/>
          <a:chOff x="0" y="0"/>
          <a:chExt cx="0" cy="0"/>
        </a:xfrm>
      </p:grpSpPr>
      <p:sp>
        <p:nvSpPr>
          <p:cNvPr id="4" name="WordArt 3"/>
          <p:cNvSpPr>
            <a:spLocks noChangeArrowheads="1" noChangeShapeType="1" noTextEdit="1"/>
          </p:cNvSpPr>
          <p:nvPr/>
        </p:nvSpPr>
        <p:spPr bwMode="auto">
          <a:xfrm>
            <a:off x="1643042" y="142852"/>
            <a:ext cx="5929355" cy="928694"/>
          </a:xfrm>
          <a:prstGeom prst="rect">
            <a:avLst/>
          </a:prstGeom>
        </p:spPr>
        <p:txBody>
          <a:bodyPr wrap="none" fromWordArt="1"/>
          <a:lstStyle/>
          <a:p>
            <a:pPr algn="ctr" rtl="0"/>
            <a:r>
              <a:rPr lang="pl-PL" sz="6000" kern="10" dirty="0" smtClean="0">
                <a:ln w="9525">
                  <a:solidFill>
                    <a:srgbClr val="000000"/>
                  </a:solidFill>
                  <a:round/>
                  <a:headEnd/>
                  <a:tailEnd/>
                </a:ln>
                <a:gradFill flip="none" rotWithShape="1">
                  <a:gsLst>
                    <a:gs pos="0">
                      <a:srgbClr val="FFFFFF"/>
                    </a:gs>
                    <a:gs pos="7001">
                      <a:srgbClr val="E6E6E6"/>
                    </a:gs>
                    <a:gs pos="32001">
                      <a:srgbClr val="7D8496"/>
                    </a:gs>
                    <a:gs pos="47000">
                      <a:srgbClr val="E6E6E6"/>
                    </a:gs>
                    <a:gs pos="85001">
                      <a:srgbClr val="7D8496"/>
                    </a:gs>
                    <a:gs pos="100000">
                      <a:srgbClr val="E6E6E6"/>
                    </a:gs>
                  </a:gsLst>
                  <a:lin ang="5400000" scaled="0"/>
                  <a:tileRect/>
                </a:gradFill>
                <a:latin typeface="Arial Black"/>
              </a:rPr>
              <a:t>MOJA GMINA</a:t>
            </a:r>
          </a:p>
        </p:txBody>
      </p:sp>
      <p:pic>
        <p:nvPicPr>
          <p:cNvPr id="5" name="Obraz 4" descr="DSC00323.JPG"/>
          <p:cNvPicPr>
            <a:picLocks noChangeAspect="1"/>
          </p:cNvPicPr>
          <p:nvPr/>
        </p:nvPicPr>
        <p:blipFill>
          <a:blip r:embed="rId2" cstate="print"/>
          <a:stretch>
            <a:fillRect/>
          </a:stretch>
        </p:blipFill>
        <p:spPr>
          <a:xfrm>
            <a:off x="4643438" y="4214818"/>
            <a:ext cx="4159279" cy="2339594"/>
          </a:xfrm>
          <a:prstGeom prst="rect">
            <a:avLst/>
          </a:prstGeom>
        </p:spPr>
      </p:pic>
      <p:pic>
        <p:nvPicPr>
          <p:cNvPr id="6" name="Obraz 5" descr="Dsc01024.jpg"/>
          <p:cNvPicPr>
            <a:picLocks noChangeAspect="1"/>
          </p:cNvPicPr>
          <p:nvPr/>
        </p:nvPicPr>
        <p:blipFill>
          <a:blip r:embed="rId3" cstate="print"/>
          <a:stretch>
            <a:fillRect/>
          </a:stretch>
        </p:blipFill>
        <p:spPr>
          <a:xfrm>
            <a:off x="214282" y="2500306"/>
            <a:ext cx="1643042" cy="1232282"/>
          </a:xfrm>
          <a:prstGeom prst="rect">
            <a:avLst/>
          </a:prstGeom>
        </p:spPr>
      </p:pic>
      <p:pic>
        <p:nvPicPr>
          <p:cNvPr id="9" name="Obraz 8" descr="IMG_7046.JPG"/>
          <p:cNvPicPr>
            <a:picLocks noChangeAspect="1"/>
          </p:cNvPicPr>
          <p:nvPr/>
        </p:nvPicPr>
        <p:blipFill>
          <a:blip r:embed="rId4" cstate="print"/>
          <a:stretch>
            <a:fillRect/>
          </a:stretch>
        </p:blipFill>
        <p:spPr>
          <a:xfrm>
            <a:off x="3143240" y="3000372"/>
            <a:ext cx="1071570" cy="1428760"/>
          </a:xfrm>
          <a:prstGeom prst="rect">
            <a:avLst/>
          </a:prstGeom>
        </p:spPr>
      </p:pic>
      <p:pic>
        <p:nvPicPr>
          <p:cNvPr id="12" name="Obraz 11" descr="IMG_7129.JPG"/>
          <p:cNvPicPr>
            <a:picLocks noChangeAspect="1"/>
          </p:cNvPicPr>
          <p:nvPr/>
        </p:nvPicPr>
        <p:blipFill>
          <a:blip r:embed="rId5" cstate="print"/>
          <a:stretch>
            <a:fillRect/>
          </a:stretch>
        </p:blipFill>
        <p:spPr>
          <a:xfrm>
            <a:off x="428596" y="4357694"/>
            <a:ext cx="2381235" cy="1785926"/>
          </a:xfrm>
          <a:prstGeom prst="rect">
            <a:avLst/>
          </a:prstGeom>
        </p:spPr>
      </p:pic>
      <p:pic>
        <p:nvPicPr>
          <p:cNvPr id="16" name="Obraz 15" descr="fragment murów.jpg"/>
          <p:cNvPicPr>
            <a:picLocks noChangeAspect="1"/>
          </p:cNvPicPr>
          <p:nvPr/>
        </p:nvPicPr>
        <p:blipFill>
          <a:blip r:embed="rId6" cstate="print"/>
          <a:stretch>
            <a:fillRect/>
          </a:stretch>
        </p:blipFill>
        <p:spPr>
          <a:xfrm>
            <a:off x="5715008" y="2214554"/>
            <a:ext cx="2714644" cy="1759429"/>
          </a:xfrm>
          <a:prstGeom prst="rect">
            <a:avLst/>
          </a:prstGeom>
        </p:spPr>
      </p:pic>
      <p:sp>
        <p:nvSpPr>
          <p:cNvPr id="17" name="pole tekstowe 16"/>
          <p:cNvSpPr txBox="1"/>
          <p:nvPr/>
        </p:nvSpPr>
        <p:spPr>
          <a:xfrm>
            <a:off x="2357422" y="928670"/>
            <a:ext cx="4465518" cy="1015663"/>
          </a:xfrm>
          <a:prstGeom prst="rect">
            <a:avLst/>
          </a:prstGeom>
          <a:noFill/>
        </p:spPr>
        <p:txBody>
          <a:bodyPr wrap="none" rtlCol="0">
            <a:spAutoFit/>
          </a:bodyPr>
          <a:lstStyle/>
          <a:p>
            <a:pPr algn="ctr"/>
            <a:r>
              <a:rPr lang="pl-PL" sz="6000" kern="10" dirty="0" smtClean="0">
                <a:ln w="9525">
                  <a:solidFill>
                    <a:srgbClr val="000000"/>
                  </a:solidFill>
                  <a:round/>
                  <a:headEnd/>
                  <a:tailEnd/>
                </a:ln>
                <a:solidFill>
                  <a:schemeClr val="accent1">
                    <a:lumMod val="50000"/>
                  </a:schemeClr>
                </a:solidFill>
                <a:latin typeface="Arial Black"/>
              </a:rPr>
              <a:t>PACZKÓW</a:t>
            </a:r>
          </a:p>
        </p:txBody>
      </p:sp>
    </p:spTree>
  </p:cSld>
  <p:clrMapOvr>
    <a:masterClrMapping/>
  </p:clrMapOvr>
  <p:transition spd="slow" advClick="0" advTm="800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3000"/>
                                        <p:tgtEl>
                                          <p:spTgt spid="6"/>
                                        </p:tgtEl>
                                      </p:cBhvr>
                                    </p:animEffect>
                                  </p:childTnLst>
                                </p:cTn>
                              </p:par>
                              <p:par>
                                <p:cTn id="8" presetID="4" presetClass="entr" presetSubtype="16"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ox(in)">
                                      <p:cBhvr>
                                        <p:cTn id="10" dur="3000"/>
                                        <p:tgtEl>
                                          <p:spTgt spid="12"/>
                                        </p:tgtEl>
                                      </p:cBhvr>
                                    </p:animEffect>
                                  </p:childTnLst>
                                </p:cTn>
                              </p:par>
                              <p:par>
                                <p:cTn id="11" presetID="4" presetClass="entr" presetSubtype="16"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ox(in)">
                                      <p:cBhvr>
                                        <p:cTn id="13" dur="3000"/>
                                        <p:tgtEl>
                                          <p:spTgt spid="5"/>
                                        </p:tgtEl>
                                      </p:cBhvr>
                                    </p:animEffect>
                                  </p:childTnLst>
                                </p:cTn>
                              </p:par>
                              <p:par>
                                <p:cTn id="14" presetID="4" presetClass="entr" presetSubtype="16"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box(in)">
                                      <p:cBhvr>
                                        <p:cTn id="16" dur="3000"/>
                                        <p:tgtEl>
                                          <p:spTgt spid="16"/>
                                        </p:tgtEl>
                                      </p:cBhvr>
                                    </p:animEffect>
                                  </p:childTnLst>
                                </p:cTn>
                              </p:par>
                              <p:par>
                                <p:cTn id="17" presetID="13" presetClass="entr" presetSubtype="16"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plus(in)">
                                      <p:cBhvr>
                                        <p:cTn id="19"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az 3"/>
          <p:cNvPicPr/>
          <p:nvPr/>
        </p:nvPicPr>
        <p:blipFill>
          <a:blip r:embed="rId3" cstate="print"/>
          <a:srcRect/>
          <a:stretch>
            <a:fillRect/>
          </a:stretch>
        </p:blipFill>
        <p:spPr bwMode="auto">
          <a:xfrm>
            <a:off x="1643042" y="2428868"/>
            <a:ext cx="6000792" cy="4000528"/>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5" name="WordArt 3"/>
          <p:cNvSpPr>
            <a:spLocks noChangeArrowheads="1" noChangeShapeType="1" noTextEdit="1"/>
          </p:cNvSpPr>
          <p:nvPr/>
        </p:nvSpPr>
        <p:spPr bwMode="auto">
          <a:xfrm>
            <a:off x="2571736" y="142852"/>
            <a:ext cx="4214843" cy="1071570"/>
          </a:xfrm>
          <a:prstGeom prst="rect">
            <a:avLst/>
          </a:prstGeom>
        </p:spPr>
        <p:txBody>
          <a:bodyPr wrap="none" fromWordArt="1"/>
          <a:lstStyle/>
          <a:p>
            <a:pPr algn="ctr" rtl="0"/>
            <a:r>
              <a:rPr lang="pl-PL" sz="4800" kern="10" dirty="0" smtClean="0">
                <a:ln w="9525">
                  <a:solidFill>
                    <a:srgbClr val="000000"/>
                  </a:solidFill>
                  <a:round/>
                  <a:headEnd/>
                  <a:tailEnd/>
                </a:ln>
                <a:gradFill flip="none" rotWithShape="1">
                  <a:gsLst>
                    <a:gs pos="5900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5400000" scaled="0"/>
                  <a:tileRect/>
                </a:gradFill>
                <a:latin typeface="Arial Black"/>
              </a:rPr>
              <a:t>SOŁECTWA GMINY</a:t>
            </a:r>
          </a:p>
          <a:p>
            <a:pPr algn="ctr" rtl="0"/>
            <a:r>
              <a:rPr lang="pl-PL" sz="4800" kern="10" dirty="0" smtClean="0">
                <a:ln w="9525">
                  <a:solidFill>
                    <a:srgbClr val="000000"/>
                  </a:solidFill>
                  <a:round/>
                  <a:headEnd/>
                  <a:tailEnd/>
                </a:ln>
                <a:gradFill flip="none" rotWithShape="1">
                  <a:gsLst>
                    <a:gs pos="5900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5400000" scaled="0"/>
                  <a:tileRect/>
                </a:gradFill>
                <a:latin typeface="Arial Black"/>
              </a:rPr>
              <a:t>PACZKÓW</a:t>
            </a:r>
          </a:p>
          <a:p>
            <a:pPr algn="ctr" rtl="0"/>
            <a:r>
              <a:rPr lang="pl-PL" sz="3200" kern="10" dirty="0" smtClean="0">
                <a:ln w="9525">
                  <a:solidFill>
                    <a:srgbClr val="000000"/>
                  </a:solidFill>
                  <a:round/>
                  <a:headEnd/>
                  <a:tailEnd/>
                </a:ln>
                <a:gradFill flip="none" rotWithShape="1">
                  <a:gsLst>
                    <a:gs pos="5900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5400000" scaled="0"/>
                  <a:tileRect/>
                </a:gradFill>
                <a:latin typeface="Arial Black"/>
              </a:rPr>
              <a:t>NAJCENNIEJSZE OBIEKTY</a:t>
            </a:r>
          </a:p>
        </p:txBody>
      </p:sp>
    </p:spTree>
    <p:custDataLst>
      <p:tags r:id="rId1"/>
    </p:custDataLst>
  </p:cSld>
  <p:clrMapOvr>
    <a:masterClrMapping/>
  </p:clrMapOvr>
  <p:transition spd="slow" advClick="0" advTm="8000">
    <p:diamon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3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ymbol zastępczy zawartości 2"/>
          <p:cNvSpPr>
            <a:spLocks noGrp="1"/>
          </p:cNvSpPr>
          <p:nvPr>
            <p:ph idx="1"/>
          </p:nvPr>
        </p:nvSpPr>
        <p:spPr>
          <a:xfrm>
            <a:off x="500034" y="1071546"/>
            <a:ext cx="8229600" cy="4525963"/>
          </a:xfrm>
        </p:spPr>
        <p:txBody>
          <a:bodyPr>
            <a:noAutofit/>
          </a:bodyPr>
          <a:lstStyle/>
          <a:p>
            <a:pPr algn="just">
              <a:buNone/>
            </a:pPr>
            <a:r>
              <a:rPr lang="pl-PL" sz="1800" b="1" dirty="0" smtClean="0"/>
              <a:t>	Kościół parafialny </a:t>
            </a:r>
            <a:r>
              <a:rPr lang="pl-PL" sz="1800" dirty="0" smtClean="0"/>
              <a:t>pod wezwaniem świętej Marii Magdaleny. Wzmiankowany w 1305 roku. Obecny wzniesiony być może w. XV, przekształcony w. XVII, powiększony 1929-30 przez dodanie transeptu, przy czym pozbawiony całkowicie cech stylowych. Orientowany, murowany, otynkowany. Krótkie prezbiterium zamknięte ścianą prostą, z nowszą zakrystią od pn. W prezbiterium sklepienie kolebkowe, zaostrzone. Okna zamknięte łukiem półkolistym, nadwieszonym, w zaostrzonych rozglifieniach. Nawa całkowicie przekształcona. Dachy siodłowe.  Ołtarz główny późnobarokowy ok. 1700, z rzeźbami  św. Piotra i Pawła. Dwa ołtarze boczne w tradycjach rokokowych pocz. XIX wieku, lewy z rzeźbami św. Jana Nepomucena i Jadwigi, prawy z rzeźbami m.in. św. Barbary i Otylii.  Ambona barokowo-klasycystyczna ok. 1800, z płaskorzeźbami: Kazania na Górze i Chrystusa Siewcy. Chrzcielnica w. XVIII, murowana, z drewnianą pokrywą, na której rzeźbiona grupa Chrztu w Jordanie, Bóg Ojciec i Gołębica. Krzyż ołtarzowy w. XVIII/XIX. Dwa krucyfiksy: barokowy i ludowy.  Dzwon gotycki 1497r. </a:t>
            </a:r>
          </a:p>
          <a:p>
            <a:pPr algn="just">
              <a:buNone/>
            </a:pPr>
            <a:r>
              <a:rPr lang="pl-PL" sz="1800" dirty="0" smtClean="0"/>
              <a:t>	W otoczeniu kościoła zachowany częściowo </a:t>
            </a:r>
            <a:r>
              <a:rPr lang="pl-PL" sz="1800" b="1" dirty="0" smtClean="0"/>
              <a:t>mur gotycki, </a:t>
            </a:r>
            <a:r>
              <a:rPr lang="pl-PL" sz="1800" dirty="0" smtClean="0"/>
              <a:t>kamienny, z bramką ostrołukową.</a:t>
            </a:r>
          </a:p>
          <a:p>
            <a:pPr algn="just">
              <a:buNone/>
            </a:pPr>
            <a:endParaRPr lang="pl-PL" sz="1800" dirty="0" smtClean="0"/>
          </a:p>
          <a:p>
            <a:pPr algn="just">
              <a:buNone/>
            </a:pPr>
            <a:r>
              <a:rPr lang="pl-PL" sz="1800" b="1" dirty="0" smtClean="0"/>
              <a:t>	KAPLICZKI </a:t>
            </a:r>
            <a:r>
              <a:rPr lang="pl-PL" sz="1800" dirty="0" smtClean="0"/>
              <a:t>z w. XVIII/XIX murowane, otynkowane, płaskie z wnęką zamkniętą półkoliście i podziałami ramowymi. </a:t>
            </a:r>
          </a:p>
          <a:p>
            <a:pPr>
              <a:buNone/>
            </a:pPr>
            <a:endParaRPr lang="pl-PL" sz="1800" dirty="0"/>
          </a:p>
        </p:txBody>
      </p:sp>
      <p:sp>
        <p:nvSpPr>
          <p:cNvPr id="6" name="WordArt 3"/>
          <p:cNvSpPr>
            <a:spLocks noChangeArrowheads="1" noChangeShapeType="1" noTextEdit="1"/>
          </p:cNvSpPr>
          <p:nvPr/>
        </p:nvSpPr>
        <p:spPr bwMode="auto">
          <a:xfrm>
            <a:off x="2571736" y="142852"/>
            <a:ext cx="4214843" cy="1071570"/>
          </a:xfrm>
          <a:prstGeom prst="rect">
            <a:avLst/>
          </a:prstGeom>
        </p:spPr>
        <p:txBody>
          <a:bodyPr wrap="none" fromWordArt="1"/>
          <a:lstStyle/>
          <a:p>
            <a:pPr algn="ctr" rtl="0"/>
            <a:r>
              <a:rPr lang="pl-PL" sz="4800" kern="10" dirty="0" smtClean="0">
                <a:ln w="9525">
                  <a:solidFill>
                    <a:srgbClr val="000000"/>
                  </a:solidFill>
                  <a:round/>
                  <a:headEnd/>
                  <a:tailEnd/>
                </a:ln>
                <a:gradFill flip="none" rotWithShape="1">
                  <a:gsLst>
                    <a:gs pos="5900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5400000" scaled="0"/>
                  <a:tileRect/>
                </a:gradFill>
                <a:latin typeface="Arial Black"/>
              </a:rPr>
              <a:t>DZIEWIĘTLICE</a:t>
            </a:r>
          </a:p>
        </p:txBody>
      </p:sp>
    </p:spTree>
  </p:cSld>
  <p:clrMapOvr>
    <a:masterClrMapping/>
  </p:clrMapOvr>
  <p:transition spd="slow" advClick="0" advTm="12000">
    <p:wedg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az 3" descr="H:\do wycieczki zdjęcia\IMG_7045.JPG"/>
          <p:cNvPicPr>
            <a:picLocks noChangeAspect="1"/>
          </p:cNvPicPr>
          <p:nvPr/>
        </p:nvPicPr>
        <p:blipFill>
          <a:blip r:embed="rId2"/>
          <a:srcRect/>
          <a:stretch>
            <a:fillRect/>
          </a:stretch>
        </p:blipFill>
        <p:spPr bwMode="auto">
          <a:xfrm>
            <a:off x="3071802" y="2000240"/>
            <a:ext cx="5323684" cy="4081491"/>
          </a:xfrm>
          <a:prstGeom prst="rect">
            <a:avLst/>
          </a:prstGeom>
          <a:noFill/>
          <a:ln w="9525">
            <a:noFill/>
            <a:miter lim="800000"/>
            <a:headEnd/>
            <a:tailEnd/>
          </a:ln>
        </p:spPr>
      </p:pic>
      <p:sp>
        <p:nvSpPr>
          <p:cNvPr id="5" name="WordArt 3"/>
          <p:cNvSpPr>
            <a:spLocks noChangeArrowheads="1" noChangeShapeType="1" noTextEdit="1"/>
          </p:cNvSpPr>
          <p:nvPr/>
        </p:nvSpPr>
        <p:spPr bwMode="auto">
          <a:xfrm>
            <a:off x="2571736" y="142852"/>
            <a:ext cx="4214843" cy="1071570"/>
          </a:xfrm>
          <a:prstGeom prst="rect">
            <a:avLst/>
          </a:prstGeom>
        </p:spPr>
        <p:txBody>
          <a:bodyPr wrap="none" fromWordArt="1"/>
          <a:lstStyle/>
          <a:p>
            <a:pPr algn="ctr" rtl="0"/>
            <a:r>
              <a:rPr lang="pl-PL" sz="4800" kern="10" dirty="0" smtClean="0">
                <a:ln w="9525">
                  <a:solidFill>
                    <a:srgbClr val="000000"/>
                  </a:solidFill>
                  <a:round/>
                  <a:headEnd/>
                  <a:tailEnd/>
                </a:ln>
                <a:gradFill flip="none" rotWithShape="1">
                  <a:gsLst>
                    <a:gs pos="5900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5400000" scaled="0"/>
                  <a:tileRect/>
                </a:gradFill>
                <a:latin typeface="Arial Black"/>
              </a:rPr>
              <a:t>GOŚCICE</a:t>
            </a:r>
          </a:p>
        </p:txBody>
      </p:sp>
      <p:sp>
        <p:nvSpPr>
          <p:cNvPr id="7" name="Symbol zastępczy zawartości 2"/>
          <p:cNvSpPr>
            <a:spLocks noGrp="1"/>
          </p:cNvSpPr>
          <p:nvPr>
            <p:ph idx="1"/>
          </p:nvPr>
        </p:nvSpPr>
        <p:spPr>
          <a:xfrm>
            <a:off x="357158" y="1428736"/>
            <a:ext cx="6572296" cy="714380"/>
          </a:xfrm>
        </p:spPr>
        <p:txBody>
          <a:bodyPr>
            <a:normAutofit lnSpcReduction="10000"/>
          </a:bodyPr>
          <a:lstStyle/>
          <a:p>
            <a:pPr algn="just">
              <a:buNone/>
            </a:pPr>
            <a:r>
              <a:rPr lang="pl-PL" sz="2000" b="1" dirty="0" smtClean="0"/>
              <a:t>Kościół Parafialny </a:t>
            </a:r>
            <a:r>
              <a:rPr lang="pl-PL" sz="2000" dirty="0" smtClean="0"/>
              <a:t>pod</a:t>
            </a:r>
            <a:r>
              <a:rPr lang="pl-PL" sz="2000" b="1" dirty="0" smtClean="0"/>
              <a:t> </a:t>
            </a:r>
            <a:r>
              <a:rPr lang="pl-PL" sz="2000" dirty="0" smtClean="0"/>
              <a:t>wezwaniem</a:t>
            </a:r>
          </a:p>
          <a:p>
            <a:pPr algn="just">
              <a:buNone/>
            </a:pPr>
            <a:r>
              <a:rPr lang="pl-PL" sz="2000" dirty="0" smtClean="0"/>
              <a:t>świętego  Mikołaja. </a:t>
            </a:r>
            <a:endParaRPr lang="pl-PL" sz="2000" dirty="0"/>
          </a:p>
        </p:txBody>
      </p:sp>
    </p:spTree>
  </p:cSld>
  <p:clrMapOvr>
    <a:masterClrMapping/>
  </p:clrMapOvr>
  <p:transition spd="slow" advClick="0" advTm="8000">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3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428596" y="357142"/>
            <a:ext cx="8229600" cy="6500858"/>
          </a:xfrm>
        </p:spPr>
        <p:txBody>
          <a:bodyPr>
            <a:normAutofit fontScale="25000" lnSpcReduction="20000"/>
          </a:bodyPr>
          <a:lstStyle/>
          <a:p>
            <a:pPr algn="just">
              <a:buNone/>
            </a:pPr>
            <a:r>
              <a:rPr lang="pl-PL" sz="8000" b="1" dirty="0" smtClean="0"/>
              <a:t>      Kościół </a:t>
            </a:r>
            <a:r>
              <a:rPr lang="pl-PL" sz="8000" dirty="0" smtClean="0"/>
              <a:t>Świętego Mikołaja wzmiankowany w XIV wieku. Obecny zbudowany zapewne  początkiem wieku XVII, z wieżą zbudowaną w 1853 roku. Wielokrotnie przekształcany. Bez wyraźnych cech stylowych. Orientowany, murowany z kamienia łamanego, otynkowany. Prezbiterium dwuprzęsłowe zamknięte trójboczne, przy  nim od północy  dawna zakrystia, obecnie kaplica ,od południa nowa zakrystia. Ołtarz główny z rzeźbą świętego Mikołaja i płaskorzeźbą Boga Ojca w zwieńczeniu: w obramieniu retabulum malowana na ścianie draperia oraz po bokach na konsolach rzeźby Matki Boskiej i świętego Józefa. Przed ołtarzem balustrada z ozdobnych tralek . Dwa ołtarze boczne z rzeźbami  aniołków.    Ambona z płaskorzeźbami czterech ewangelistów w owalnych medalionach . Chrzcielnica marmurowa z rzeźbioną grupą Chrztu w Jordanie na pokrywie. Kropielnica marmurowa. Organy późno klasycystyczne. Rzeźby świętego Ignacego i niezidentyfikowanego  świętego  oraz krucyfiks. Monstrancja barokowa fundowana przez Jana Czeskie. W otoczeniu kościoła zachowany jest częściowo </a:t>
            </a:r>
            <a:r>
              <a:rPr lang="pl-PL" sz="8000" b="1" dirty="0" smtClean="0"/>
              <a:t>mur kamienny, </a:t>
            </a:r>
            <a:r>
              <a:rPr lang="pl-PL" sz="8000" dirty="0" smtClean="0"/>
              <a:t>w którym</a:t>
            </a:r>
            <a:r>
              <a:rPr lang="pl-PL" sz="8000" b="1" dirty="0" smtClean="0"/>
              <a:t> </a:t>
            </a:r>
            <a:r>
              <a:rPr lang="pl-PL" sz="8000" dirty="0" smtClean="0"/>
              <a:t>stoi </a:t>
            </a:r>
            <a:r>
              <a:rPr lang="pl-PL" sz="8000" b="1" dirty="0" smtClean="0"/>
              <a:t>bramka późnorenesansowa z przejazdem zamkniętym łukiem ostrym</a:t>
            </a:r>
            <a:r>
              <a:rPr lang="pl-PL" sz="8000" dirty="0" smtClean="0"/>
              <a:t>. Na </a:t>
            </a:r>
            <a:r>
              <a:rPr lang="pl-PL" sz="8000" b="1" dirty="0" smtClean="0"/>
              <a:t>cmentarzu przykościelnym dwa ozdobne krzyże żelazne kowalskie </a:t>
            </a:r>
            <a:r>
              <a:rPr lang="pl-PL" sz="8000" dirty="0" smtClean="0"/>
              <a:t>z wieku XIX. Obok plebanii z około połowy w XIX, przebudowanej w wieku XX</a:t>
            </a:r>
            <a:r>
              <a:rPr lang="pl-PL" sz="8000" b="1" dirty="0" smtClean="0"/>
              <a:t> figura</a:t>
            </a:r>
            <a:r>
              <a:rPr lang="pl-PL" sz="8000" dirty="0" smtClean="0"/>
              <a:t> z drugiej połowy wieku XVIII</a:t>
            </a:r>
            <a:r>
              <a:rPr lang="pl-PL" sz="8000" b="1" dirty="0" smtClean="0"/>
              <a:t> .</a:t>
            </a:r>
            <a:r>
              <a:rPr lang="pl-PL" sz="8000" dirty="0" smtClean="0"/>
              <a:t>Kamienna. Na postumencie posąg świętego Jana Nepomucena. W otoczeniu murek zwieńczony dwoma wazonami i dwie stare lipy.</a:t>
            </a:r>
          </a:p>
          <a:p>
            <a:pPr algn="just">
              <a:buNone/>
            </a:pPr>
            <a:r>
              <a:rPr lang="pl-PL" sz="8000" b="1" dirty="0" smtClean="0"/>
              <a:t>          </a:t>
            </a:r>
          </a:p>
          <a:p>
            <a:pPr algn="just">
              <a:buNone/>
            </a:pPr>
            <a:r>
              <a:rPr lang="pl-PL" sz="8000" b="1" dirty="0" smtClean="0"/>
              <a:t>	Dom gminny</a:t>
            </a:r>
            <a:r>
              <a:rPr lang="pl-PL" sz="8000" dirty="0" smtClean="0"/>
              <a:t>. Z 1połowy wieku XIX .Murowany, otynkowany. Piętrowy, prostokątny, dwutraktowy . Dach naczółkowy kryty dachówką.</a:t>
            </a:r>
          </a:p>
          <a:p>
            <a:pPr>
              <a:buNone/>
            </a:pPr>
            <a:endParaRPr lang="pl-PL" dirty="0"/>
          </a:p>
        </p:txBody>
      </p:sp>
    </p:spTree>
    <p:custDataLst>
      <p:tags r:id="rId1"/>
    </p:custDataLst>
  </p:cSld>
  <p:clrMapOvr>
    <a:masterClrMapping/>
  </p:clrMapOvr>
  <p:transition spd="slow" advClick="0" advTm="12000">
    <p:wedg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az 4"/>
          <p:cNvPicPr>
            <a:picLocks noChangeAspect="1"/>
          </p:cNvPicPr>
          <p:nvPr/>
        </p:nvPicPr>
        <p:blipFill>
          <a:blip r:embed="rId2" cstate="print"/>
          <a:srcRect/>
          <a:stretch>
            <a:fillRect/>
          </a:stretch>
        </p:blipFill>
        <p:spPr bwMode="auto">
          <a:xfrm>
            <a:off x="285720" y="1785926"/>
            <a:ext cx="3357586" cy="3917184"/>
          </a:xfrm>
          <a:prstGeom prst="rect">
            <a:avLst/>
          </a:prstGeom>
          <a:noFill/>
          <a:ln w="9525">
            <a:noFill/>
            <a:miter lim="800000"/>
            <a:headEnd/>
            <a:tailEnd/>
          </a:ln>
        </p:spPr>
      </p:pic>
      <p:sp>
        <p:nvSpPr>
          <p:cNvPr id="6" name="WordArt 3"/>
          <p:cNvSpPr>
            <a:spLocks noChangeArrowheads="1" noChangeShapeType="1" noTextEdit="1"/>
          </p:cNvSpPr>
          <p:nvPr/>
        </p:nvSpPr>
        <p:spPr bwMode="auto">
          <a:xfrm>
            <a:off x="2571736" y="142852"/>
            <a:ext cx="4214843" cy="1071570"/>
          </a:xfrm>
          <a:prstGeom prst="rect">
            <a:avLst/>
          </a:prstGeom>
        </p:spPr>
        <p:txBody>
          <a:bodyPr wrap="none" fromWordArt="1"/>
          <a:lstStyle/>
          <a:p>
            <a:pPr algn="ctr" rtl="0"/>
            <a:r>
              <a:rPr lang="pl-PL" sz="4800" kern="10" dirty="0" smtClean="0">
                <a:ln w="9525">
                  <a:solidFill>
                    <a:srgbClr val="000000"/>
                  </a:solidFill>
                  <a:round/>
                  <a:headEnd/>
                  <a:tailEnd/>
                </a:ln>
                <a:gradFill flip="none" rotWithShape="1">
                  <a:gsLst>
                    <a:gs pos="5900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5400000" scaled="0"/>
                  <a:tileRect/>
                </a:gradFill>
                <a:latin typeface="Arial Black"/>
              </a:rPr>
              <a:t>KAMIENICA</a:t>
            </a:r>
          </a:p>
        </p:txBody>
      </p:sp>
      <p:sp>
        <p:nvSpPr>
          <p:cNvPr id="10" name="Symbol zastępczy zawartości 2"/>
          <p:cNvSpPr>
            <a:spLocks noGrp="1"/>
          </p:cNvSpPr>
          <p:nvPr>
            <p:ph idx="1"/>
          </p:nvPr>
        </p:nvSpPr>
        <p:spPr>
          <a:xfrm>
            <a:off x="3500430" y="1000108"/>
            <a:ext cx="5086328" cy="4525963"/>
          </a:xfrm>
        </p:spPr>
        <p:txBody>
          <a:bodyPr>
            <a:normAutofit fontScale="25000" lnSpcReduction="20000"/>
          </a:bodyPr>
          <a:lstStyle/>
          <a:p>
            <a:pPr algn="just">
              <a:buNone/>
            </a:pPr>
            <a:r>
              <a:rPr lang="pl-PL" b="1" dirty="0" smtClean="0"/>
              <a:t>	</a:t>
            </a:r>
            <a:r>
              <a:rPr lang="pl-PL" sz="8000" b="1" dirty="0" smtClean="0"/>
              <a:t>Kościół parafialny </a:t>
            </a:r>
            <a:r>
              <a:rPr lang="pl-PL" sz="8000" dirty="0" smtClean="0"/>
              <a:t>pod wezwaniem świętego Jerzego. Wzmiankowany w 1326 roku. Obecny zbudowany w 1914 roku, w miejsce poprzedniego wczesnogotyckiego. Murowany. W ołtarzu głównym obraz świętego Jerzego 1 połowa XVIII wieku. Ołtarz boczny lewy rokokowy,   przekształcony . W prawym ołtarzu bocznym tabernakulum rokokowe z dawnego ołtarza głównego. Ambona rokokowa , z rzeźbami  czterech ewangelistów  na parapecie oraz czterech ojców Kościoła  i Chrystusa  Błogosławiącego na  baldachimie. Chrzcielnica murowana 1825 roku, z drewnianą pokrywą, na której rzeźbiona grupa Chrztu w Jordanie. Organy regencyjne. Ława kolatorska rokokowa. Obrazy: 1. Chrystusa u Słupa wiek XVIII;2-3. Świętego Jana Nepomucena i Ignacego Loyoli, owalne wieku XVIII/XIX; 4. Przemienia pocz. wieku XIX.</a:t>
            </a:r>
            <a:endParaRPr lang="pl-PL" sz="8000" dirty="0"/>
          </a:p>
        </p:txBody>
      </p:sp>
    </p:spTree>
  </p:cSld>
  <p:clrMapOvr>
    <a:masterClrMapping/>
  </p:clrMapOvr>
  <p:transition spd="slow" advClick="0" advTm="12000">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plus(in)">
                                      <p:cBhvr>
                                        <p:cTn id="7"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428596" y="857232"/>
            <a:ext cx="8229600" cy="5000660"/>
          </a:xfrm>
        </p:spPr>
        <p:txBody>
          <a:bodyPr>
            <a:normAutofit fontScale="25000" lnSpcReduction="20000"/>
          </a:bodyPr>
          <a:lstStyle/>
          <a:p>
            <a:pPr algn="just">
              <a:buNone/>
            </a:pPr>
            <a:r>
              <a:rPr lang="pl-PL" b="1" dirty="0" smtClean="0"/>
              <a:t>	</a:t>
            </a:r>
            <a:endParaRPr lang="pl-PL" sz="8000" dirty="0" smtClean="0"/>
          </a:p>
          <a:p>
            <a:pPr algn="just">
              <a:buNone/>
            </a:pPr>
            <a:r>
              <a:rPr lang="pl-PL" sz="8000" b="1" dirty="0" smtClean="0"/>
              <a:t>	Plebania. </a:t>
            </a:r>
            <a:r>
              <a:rPr lang="pl-PL" sz="8000" dirty="0" smtClean="0"/>
              <a:t>Z 1. połowy XIX wieku . Murowana, otynkowana.       Piętrowa, prostokątna, dwutraktowa. Elewacja frontowa ośmioosiowa, z gzymsem przepaskowym między kondygnacjami. – Obraz świętej Małgorzaty 1. XIX wieku. Rzeźba Matki Boskiej Niepokalanie Poczętej XVIII wieku. </a:t>
            </a:r>
          </a:p>
          <a:p>
            <a:pPr algn="just">
              <a:buNone/>
            </a:pPr>
            <a:r>
              <a:rPr lang="pl-PL" sz="8000" b="1" dirty="0" smtClean="0"/>
              <a:t>	</a:t>
            </a:r>
          </a:p>
          <a:p>
            <a:pPr algn="just">
              <a:buNone/>
            </a:pPr>
            <a:r>
              <a:rPr lang="pl-PL" sz="8000" b="1" dirty="0" smtClean="0"/>
              <a:t>	Dom Gminny. </a:t>
            </a:r>
            <a:r>
              <a:rPr lang="pl-PL" sz="8000" dirty="0" smtClean="0"/>
              <a:t>Z 1. Połowy XIX wieku. Murowany otynkowany Między kondygnacjami zdwojony gzyms. Dach naczółkowy kryty dachówką.</a:t>
            </a:r>
          </a:p>
          <a:p>
            <a:pPr algn="just">
              <a:buNone/>
            </a:pPr>
            <a:r>
              <a:rPr lang="pl-PL" sz="8000" b="1" dirty="0" smtClean="0"/>
              <a:t>	</a:t>
            </a:r>
          </a:p>
          <a:p>
            <a:pPr algn="just">
              <a:buNone/>
            </a:pPr>
            <a:r>
              <a:rPr lang="pl-PL" sz="8000" b="1" dirty="0" smtClean="0"/>
              <a:t>	Domy.  </a:t>
            </a:r>
            <a:r>
              <a:rPr lang="pl-PL" sz="8000" dirty="0" smtClean="0"/>
              <a:t>Z 1. Połowa XIX wieku. Dach naczółkowy kryty dachówką. Szczytowy. Piętrowy, dwutraktowy. W dziedzińcu gołębnik murowany, ośmioboczny, z daszkiem namiotowym krytym łupkiem. Kalenicowy.</a:t>
            </a:r>
          </a:p>
          <a:p>
            <a:pPr algn="just">
              <a:buNone/>
            </a:pPr>
            <a:r>
              <a:rPr lang="pl-PL" sz="8000" b="1" dirty="0" smtClean="0"/>
              <a:t>	</a:t>
            </a:r>
          </a:p>
          <a:p>
            <a:pPr algn="just">
              <a:buNone/>
            </a:pPr>
            <a:r>
              <a:rPr lang="pl-PL" sz="8000" b="1" dirty="0" smtClean="0"/>
              <a:t>	Figury</a:t>
            </a:r>
            <a:r>
              <a:rPr lang="pl-PL" sz="8000" dirty="0" smtClean="0"/>
              <a:t>.  1. Z 1763 roku. Na wklęsło-wypukłym murowanym postumencie z inskrypcją i data, kolumna z posagiem kamiennym świętego Mikołaja w otoczeniu dwóch adoratorów. </a:t>
            </a:r>
          </a:p>
          <a:p>
            <a:pPr algn="just">
              <a:buNone/>
            </a:pPr>
            <a:r>
              <a:rPr lang="pl-PL" sz="8000" b="1" dirty="0" smtClean="0"/>
              <a:t>	</a:t>
            </a:r>
          </a:p>
          <a:p>
            <a:pPr algn="just">
              <a:buNone/>
            </a:pPr>
            <a:r>
              <a:rPr lang="pl-PL" sz="8000" b="1" dirty="0" smtClean="0"/>
              <a:t>	Krzyż. </a:t>
            </a:r>
            <a:r>
              <a:rPr lang="pl-PL" sz="8000" dirty="0" smtClean="0"/>
              <a:t>Przy drodze pośrodku wsi. Granitowy, zapewne średniowieczny.</a:t>
            </a:r>
          </a:p>
          <a:p>
            <a:pPr>
              <a:buNone/>
            </a:pPr>
            <a:endParaRPr lang="pl-PL" sz="8000" dirty="0"/>
          </a:p>
        </p:txBody>
      </p:sp>
    </p:spTree>
    <p:custDataLst>
      <p:tags r:id="rId1"/>
    </p:custDataLst>
  </p:cSld>
  <p:clrMapOvr>
    <a:masterClrMapping/>
  </p:clrMapOvr>
  <p:transition spd="slow" advClick="0" advTm="10000">
    <p:wedg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az 4" descr="H:\do wycieczki zdjęcia\IMG_7046.JPG"/>
          <p:cNvPicPr/>
          <p:nvPr/>
        </p:nvPicPr>
        <p:blipFill>
          <a:blip r:embed="rId2"/>
          <a:srcRect/>
          <a:stretch>
            <a:fillRect/>
          </a:stretch>
        </p:blipFill>
        <p:spPr bwMode="auto">
          <a:xfrm>
            <a:off x="3143240" y="1500174"/>
            <a:ext cx="4572032" cy="4786346"/>
          </a:xfrm>
          <a:prstGeom prst="rect">
            <a:avLst/>
          </a:prstGeom>
          <a:noFill/>
          <a:ln w="9525">
            <a:noFill/>
            <a:miter lim="800000"/>
            <a:headEnd/>
            <a:tailEnd/>
          </a:ln>
        </p:spPr>
      </p:pic>
      <p:sp>
        <p:nvSpPr>
          <p:cNvPr id="6" name="WordArt 3"/>
          <p:cNvSpPr>
            <a:spLocks noChangeArrowheads="1" noChangeShapeType="1" noTextEdit="1"/>
          </p:cNvSpPr>
          <p:nvPr/>
        </p:nvSpPr>
        <p:spPr bwMode="auto">
          <a:xfrm>
            <a:off x="2571736" y="142852"/>
            <a:ext cx="4214843" cy="1071570"/>
          </a:xfrm>
          <a:prstGeom prst="rect">
            <a:avLst/>
          </a:prstGeom>
        </p:spPr>
        <p:txBody>
          <a:bodyPr wrap="none" fromWordArt="1"/>
          <a:lstStyle/>
          <a:p>
            <a:pPr algn="ctr" rtl="0"/>
            <a:r>
              <a:rPr lang="pl-PL" sz="4800" kern="10" dirty="0" smtClean="0">
                <a:ln w="9525">
                  <a:solidFill>
                    <a:srgbClr val="000000"/>
                  </a:solidFill>
                  <a:round/>
                  <a:headEnd/>
                  <a:tailEnd/>
                </a:ln>
                <a:gradFill flip="none" rotWithShape="1">
                  <a:gsLst>
                    <a:gs pos="5900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5400000" scaled="0"/>
                  <a:tileRect/>
                </a:gradFill>
                <a:latin typeface="Arial Black"/>
              </a:rPr>
              <a:t>LISIE KĄTY</a:t>
            </a:r>
          </a:p>
        </p:txBody>
      </p:sp>
      <p:sp>
        <p:nvSpPr>
          <p:cNvPr id="7" name="pole tekstowe 6"/>
          <p:cNvSpPr txBox="1"/>
          <p:nvPr/>
        </p:nvSpPr>
        <p:spPr>
          <a:xfrm>
            <a:off x="357158" y="2928934"/>
            <a:ext cx="2521716" cy="646331"/>
          </a:xfrm>
          <a:prstGeom prst="rect">
            <a:avLst/>
          </a:prstGeom>
          <a:noFill/>
        </p:spPr>
        <p:txBody>
          <a:bodyPr wrap="square" rtlCol="0">
            <a:spAutoFit/>
          </a:bodyPr>
          <a:lstStyle/>
          <a:p>
            <a:r>
              <a:rPr lang="pl-PL" b="1" dirty="0" smtClean="0"/>
              <a:t>KAPLICA PRZY DWORZE </a:t>
            </a:r>
            <a:r>
              <a:rPr lang="pl-PL" dirty="0" smtClean="0"/>
              <a:t>w Lisich Kątach.</a:t>
            </a:r>
            <a:endParaRPr lang="pl-PL" dirty="0"/>
          </a:p>
        </p:txBody>
      </p:sp>
    </p:spTree>
  </p:cSld>
  <p:clrMapOvr>
    <a:masterClrMapping/>
  </p:clrMapOvr>
  <p:transition spd="slow" advClick="0" advTm="8000">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 fill="hold"/>
                                        <p:tgtEl>
                                          <p:spTgt spid="5"/>
                                        </p:tgtEl>
                                        <p:attrNameLst>
                                          <p:attrName>ppt_x</p:attrName>
                                        </p:attrNameLst>
                                      </p:cBhvr>
                                      <p:tavLst>
                                        <p:tav tm="0">
                                          <p:val>
                                            <p:strVal val="#ppt_x"/>
                                          </p:val>
                                        </p:tav>
                                        <p:tav tm="100000">
                                          <p:val>
                                            <p:strVal val="#ppt_x"/>
                                          </p:val>
                                        </p:tav>
                                      </p:tavLst>
                                    </p:anim>
                                    <p:anim calcmode="lin" valueType="num">
                                      <p:cBhvr additive="base">
                                        <p:cTn id="8" dur="3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WordArt 3"/>
          <p:cNvSpPr>
            <a:spLocks noChangeArrowheads="1" noChangeShapeType="1" noTextEdit="1"/>
          </p:cNvSpPr>
          <p:nvPr/>
        </p:nvSpPr>
        <p:spPr bwMode="auto">
          <a:xfrm>
            <a:off x="785786" y="1785926"/>
            <a:ext cx="7948643" cy="2428892"/>
          </a:xfrm>
          <a:prstGeom prst="rect">
            <a:avLst/>
          </a:prstGeom>
        </p:spPr>
        <p:txBody>
          <a:bodyPr wrap="none" fromWordArt="1"/>
          <a:lstStyle/>
          <a:p>
            <a:pPr algn="ctr" rtl="0"/>
            <a:r>
              <a:rPr lang="pl-PL" sz="5400" kern="10" dirty="0" smtClean="0">
                <a:ln w="9525">
                  <a:solidFill>
                    <a:srgbClr val="000000"/>
                  </a:solidFill>
                  <a:round/>
                  <a:headEnd/>
                  <a:tailEnd/>
                </a:ln>
                <a:gradFill flip="none" rotWithShape="1">
                  <a:gsLst>
                    <a:gs pos="5900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5400000" scaled="0"/>
                  <a:tileRect/>
                </a:gradFill>
                <a:latin typeface="Arial Black"/>
              </a:rPr>
              <a:t>USYTUOWANIE</a:t>
            </a:r>
          </a:p>
          <a:p>
            <a:pPr algn="ctr" rtl="0"/>
            <a:r>
              <a:rPr lang="pl-PL" sz="5400" kern="10" dirty="0" smtClean="0">
                <a:ln w="9525">
                  <a:solidFill>
                    <a:srgbClr val="000000"/>
                  </a:solidFill>
                  <a:round/>
                  <a:headEnd/>
                  <a:tailEnd/>
                </a:ln>
                <a:gradFill flip="none" rotWithShape="1">
                  <a:gsLst>
                    <a:gs pos="5900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5400000" scaled="0"/>
                  <a:tileRect/>
                </a:gradFill>
                <a:latin typeface="Arial Black"/>
              </a:rPr>
              <a:t> GEOGRAFICZNE </a:t>
            </a:r>
          </a:p>
          <a:p>
            <a:pPr algn="ctr" rtl="0"/>
            <a:r>
              <a:rPr lang="pl-PL" sz="5400" kern="10" dirty="0" smtClean="0">
                <a:ln w="9525">
                  <a:solidFill>
                    <a:srgbClr val="000000"/>
                  </a:solidFill>
                  <a:round/>
                  <a:headEnd/>
                  <a:tailEnd/>
                </a:ln>
                <a:gradFill flip="none" rotWithShape="1">
                  <a:gsLst>
                    <a:gs pos="5900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5400000" scaled="0"/>
                  <a:tileRect/>
                </a:gradFill>
                <a:latin typeface="Arial Black"/>
              </a:rPr>
              <a:t>GMINY PACZKÓW</a:t>
            </a:r>
          </a:p>
        </p:txBody>
      </p:sp>
    </p:spTree>
    <p:custDataLst>
      <p:tags r:id="rId1"/>
    </p:custDataLst>
  </p:cSld>
  <p:clrMapOvr>
    <a:masterClrMapping/>
  </p:clrMapOvr>
  <p:transition spd="slow" advClick="0" advTm="6000">
    <p:pull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1428728" y="1142984"/>
            <a:ext cx="6521414" cy="5398623"/>
          </a:xfrm>
          <a:prstGeom prst="rect">
            <a:avLst/>
          </a:prstGeom>
          <a:ln w="190500" cap="sq">
            <a:solidFill>
              <a:schemeClr val="bg2">
                <a:lumMod val="75000"/>
              </a:schemeClr>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4" name="WordArt 3"/>
          <p:cNvSpPr>
            <a:spLocks noChangeArrowheads="1" noChangeShapeType="1" noTextEdit="1"/>
          </p:cNvSpPr>
          <p:nvPr/>
        </p:nvSpPr>
        <p:spPr bwMode="auto">
          <a:xfrm>
            <a:off x="2571736" y="142852"/>
            <a:ext cx="4214843" cy="1071570"/>
          </a:xfrm>
          <a:prstGeom prst="rect">
            <a:avLst/>
          </a:prstGeom>
        </p:spPr>
        <p:txBody>
          <a:bodyPr wrap="none" fromWordArt="1"/>
          <a:lstStyle/>
          <a:p>
            <a:pPr algn="ctr" rtl="0"/>
            <a:r>
              <a:rPr lang="pl-PL" sz="4800" kern="10" dirty="0" smtClean="0">
                <a:ln w="9525">
                  <a:solidFill>
                    <a:srgbClr val="000000"/>
                  </a:solidFill>
                  <a:round/>
                  <a:headEnd/>
                  <a:tailEnd/>
                </a:ln>
                <a:gradFill flip="none" rotWithShape="1">
                  <a:gsLst>
                    <a:gs pos="5900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5400000" scaled="0"/>
                  <a:tileRect/>
                </a:gradFill>
                <a:latin typeface="Arial Black"/>
              </a:rPr>
              <a:t>W POLSCE</a:t>
            </a:r>
          </a:p>
        </p:txBody>
      </p:sp>
    </p:spTree>
    <p:custDataLst>
      <p:tags r:id="rId1"/>
    </p:custDataLst>
  </p:cSld>
  <p:clrMapOvr>
    <a:masterClrMapping/>
  </p:clrMapOvr>
  <p:transition spd="slow" advClick="0" advTm="8000">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heel(4)">
                                      <p:cBhvr>
                                        <p:cTn id="7" dur="3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upa 5"/>
          <p:cNvGrpSpPr/>
          <p:nvPr/>
        </p:nvGrpSpPr>
        <p:grpSpPr>
          <a:xfrm>
            <a:off x="642910" y="2000240"/>
            <a:ext cx="7858180" cy="4429156"/>
            <a:chOff x="324976" y="1428736"/>
            <a:chExt cx="8406366" cy="5214975"/>
          </a:xfrm>
        </p:grpSpPr>
        <p:pic>
          <p:nvPicPr>
            <p:cNvPr id="2050" name="Picture 2"/>
            <p:cNvPicPr>
              <a:picLocks noChangeAspect="1" noChangeArrowheads="1"/>
            </p:cNvPicPr>
            <p:nvPr/>
          </p:nvPicPr>
          <p:blipFill>
            <a:blip r:embed="rId3" cstate="print"/>
            <a:srcRect/>
            <a:stretch>
              <a:fillRect/>
            </a:stretch>
          </p:blipFill>
          <p:spPr bwMode="auto">
            <a:xfrm>
              <a:off x="324976" y="1428736"/>
              <a:ext cx="4780393" cy="5214974"/>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24577" name="Picture 1"/>
            <p:cNvPicPr>
              <a:picLocks noChangeAspect="1" noChangeArrowheads="1"/>
            </p:cNvPicPr>
            <p:nvPr/>
          </p:nvPicPr>
          <p:blipFill>
            <a:blip r:embed="rId4" cstate="print"/>
            <a:srcRect/>
            <a:stretch>
              <a:fillRect/>
            </a:stretch>
          </p:blipFill>
          <p:spPr bwMode="auto">
            <a:xfrm>
              <a:off x="5072066" y="1428737"/>
              <a:ext cx="3659276" cy="5214974"/>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grpSp>
      <p:sp>
        <p:nvSpPr>
          <p:cNvPr id="5" name="WordArt 3"/>
          <p:cNvSpPr>
            <a:spLocks noChangeArrowheads="1" noChangeShapeType="1" noTextEdit="1"/>
          </p:cNvSpPr>
          <p:nvPr/>
        </p:nvSpPr>
        <p:spPr bwMode="auto">
          <a:xfrm>
            <a:off x="2571736" y="142852"/>
            <a:ext cx="4214843" cy="1071570"/>
          </a:xfrm>
          <a:prstGeom prst="rect">
            <a:avLst/>
          </a:prstGeom>
        </p:spPr>
        <p:txBody>
          <a:bodyPr wrap="none" fromWordArt="1"/>
          <a:lstStyle/>
          <a:p>
            <a:pPr algn="ctr" rtl="0"/>
            <a:r>
              <a:rPr lang="pl-PL" sz="4800" kern="10" dirty="0" smtClean="0">
                <a:ln w="9525">
                  <a:solidFill>
                    <a:srgbClr val="000000"/>
                  </a:solidFill>
                  <a:round/>
                  <a:headEnd/>
                  <a:tailEnd/>
                </a:ln>
                <a:gradFill flip="none" rotWithShape="1">
                  <a:gsLst>
                    <a:gs pos="5900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5400000" scaled="0"/>
                  <a:tileRect/>
                </a:gradFill>
                <a:latin typeface="Arial Black"/>
              </a:rPr>
              <a:t>W WOJEWÓDZTWIE</a:t>
            </a:r>
          </a:p>
          <a:p>
            <a:pPr algn="ctr" rtl="0"/>
            <a:r>
              <a:rPr lang="pl-PL" sz="4800" kern="10" dirty="0" smtClean="0">
                <a:ln w="9525">
                  <a:solidFill>
                    <a:srgbClr val="000000"/>
                  </a:solidFill>
                  <a:round/>
                  <a:headEnd/>
                  <a:tailEnd/>
                </a:ln>
                <a:gradFill flip="none" rotWithShape="1">
                  <a:gsLst>
                    <a:gs pos="5900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5400000" scaled="0"/>
                  <a:tileRect/>
                </a:gradFill>
                <a:latin typeface="Arial Black"/>
              </a:rPr>
              <a:t>OPOLSKIM</a:t>
            </a:r>
          </a:p>
        </p:txBody>
      </p:sp>
    </p:spTree>
    <p:custDataLst>
      <p:tags r:id="rId1"/>
    </p:custDataLst>
  </p:cSld>
  <p:clrMapOvr>
    <a:masterClrMapping/>
  </p:clrMapOvr>
  <p:transition spd="slow" advClick="0" advTm="8000">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3000" fill="hold"/>
                                        <p:tgtEl>
                                          <p:spTgt spid="6"/>
                                        </p:tgtEl>
                                        <p:attrNameLst>
                                          <p:attrName>ppt_w</p:attrName>
                                        </p:attrNameLst>
                                      </p:cBhvr>
                                      <p:tavLst>
                                        <p:tav tm="0">
                                          <p:val>
                                            <p:strVal val="#ppt_w*0.70"/>
                                          </p:val>
                                        </p:tav>
                                        <p:tav tm="100000">
                                          <p:val>
                                            <p:strVal val="#ppt_w"/>
                                          </p:val>
                                        </p:tav>
                                      </p:tavLst>
                                    </p:anim>
                                    <p:anim calcmode="lin" valueType="num">
                                      <p:cBhvr>
                                        <p:cTn id="8" dur="3000" fill="hold"/>
                                        <p:tgtEl>
                                          <p:spTgt spid="6"/>
                                        </p:tgtEl>
                                        <p:attrNameLst>
                                          <p:attrName>ppt_h</p:attrName>
                                        </p:attrNameLst>
                                      </p:cBhvr>
                                      <p:tavLst>
                                        <p:tav tm="0">
                                          <p:val>
                                            <p:strVal val="#ppt_h"/>
                                          </p:val>
                                        </p:tav>
                                        <p:tav tm="100000">
                                          <p:val>
                                            <p:strVal val="#ppt_h"/>
                                          </p:val>
                                        </p:tav>
                                      </p:tavLst>
                                    </p:anim>
                                    <p:animEffect transition="in" filter="fade">
                                      <p:cBhvr>
                                        <p:cTn id="9" dur="3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428596" y="714356"/>
            <a:ext cx="7929618" cy="5286412"/>
          </a:xfrm>
          <a:ln w="38100">
            <a:noFill/>
          </a:ln>
        </p:spPr>
        <p:txBody>
          <a:bodyPr>
            <a:normAutofit lnSpcReduction="10000"/>
          </a:bodyPr>
          <a:lstStyle/>
          <a:p>
            <a:pPr algn="just">
              <a:buNone/>
            </a:pPr>
            <a:r>
              <a:rPr lang="pl-PL" dirty="0">
                <a:latin typeface="Calibri" pitchFamily="34" charset="0"/>
                <a:cs typeface="Arial" pitchFamily="34" charset="0"/>
              </a:rPr>
              <a:t>	</a:t>
            </a:r>
            <a:r>
              <a:rPr lang="pl-PL" sz="3000" dirty="0" smtClean="0">
                <a:latin typeface="Calibri" pitchFamily="34" charset="0"/>
                <a:cs typeface="Arial" pitchFamily="34" charset="0"/>
              </a:rPr>
              <a:t>Gmina Paczków leży na Przedgórzu Paczkowskim, które ciągnie się wąskim pasmem pomiędzy Obniżeniem Otmuchowskim na północy i Sudetami Wschodnimi na południu, Górami Złotymi na Zachodzie i Górami Opawskimi na wschodzie. Obniżenie Otmuchowskie i Przedgórze Paczkowskie to krainy geograficzne wchodzące w skład Przedgórza Sudeckiego. Przedgórze Paczkowskie stanowi wąski płaskowyż wciśnięty między bieg Sudetów a Pradolinę Nysy, wzniesiony około 260-280 metrów </a:t>
            </a:r>
            <a:r>
              <a:rPr lang="pl-PL" sz="3000" dirty="0" err="1" smtClean="0">
                <a:latin typeface="Calibri" pitchFamily="34" charset="0"/>
                <a:cs typeface="Arial" pitchFamily="34" charset="0"/>
              </a:rPr>
              <a:t>n.p.m</a:t>
            </a:r>
            <a:endParaRPr lang="pl-PL" sz="3000" dirty="0">
              <a:latin typeface="Calibri" pitchFamily="34" charset="0"/>
              <a:cs typeface="Arial" pitchFamily="34" charset="0"/>
            </a:endParaRPr>
          </a:p>
          <a:p>
            <a:pPr>
              <a:buNone/>
            </a:pPr>
            <a:endParaRPr lang="pl-PL" dirty="0">
              <a:latin typeface="Calibri" pitchFamily="34" charset="0"/>
              <a:cs typeface="Arial" pitchFamily="34" charset="0"/>
            </a:endParaRPr>
          </a:p>
        </p:txBody>
      </p:sp>
    </p:spTree>
    <p:custDataLst>
      <p:tags r:id="rId1"/>
    </p:custDataLst>
  </p:cSld>
  <p:clrMapOvr>
    <a:masterClrMapping/>
  </p:clrMapOvr>
  <p:transition spd="slow" advClick="0" advTm="10000">
    <p:pull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285720" y="500042"/>
            <a:ext cx="8229600" cy="5840435"/>
          </a:xfrm>
        </p:spPr>
        <p:txBody>
          <a:bodyPr>
            <a:normAutofit fontScale="92500"/>
          </a:bodyPr>
          <a:lstStyle/>
          <a:p>
            <a:pPr algn="just">
              <a:buNone/>
            </a:pPr>
            <a:r>
              <a:rPr lang="pl-PL" dirty="0" smtClean="0">
                <a:latin typeface="Calibri" pitchFamily="34" charset="0"/>
              </a:rPr>
              <a:t>	Sam Paczków zlokalizowany jest na wzniesieniu Nysy Kłodzkiej 240 metrów n.p.m. Ten stary gród, zwany także "polskim Carcassonne", jest siedzibą gminy leżącej w południowo - zachodniej części województwa opolskiego. 	</a:t>
            </a:r>
          </a:p>
          <a:p>
            <a:pPr algn="just">
              <a:buNone/>
            </a:pPr>
            <a:r>
              <a:rPr lang="pl-PL" dirty="0" smtClean="0">
                <a:latin typeface="Calibri" pitchFamily="34" charset="0"/>
              </a:rPr>
              <a:t>	</a:t>
            </a:r>
          </a:p>
          <a:p>
            <a:pPr algn="just">
              <a:buNone/>
            </a:pPr>
            <a:r>
              <a:rPr lang="pl-PL" dirty="0" smtClean="0">
                <a:latin typeface="Calibri" pitchFamily="34" charset="0"/>
              </a:rPr>
              <a:t>	Gmina zajmuje powierzchnię 79,69 km</a:t>
            </a:r>
            <a:r>
              <a:rPr lang="pl-PL" baseline="30000" dirty="0" smtClean="0">
                <a:latin typeface="Calibri" pitchFamily="34" charset="0"/>
              </a:rPr>
              <a:t>2</a:t>
            </a:r>
            <a:r>
              <a:rPr lang="pl-PL" dirty="0" smtClean="0">
                <a:latin typeface="Calibri" pitchFamily="34" charset="0"/>
              </a:rPr>
              <a:t>, a zamieszkuje ją blisko 14 300 osób. Jest atrakcyjnie położona na szlaku turystycznym prowadzącym z Małopolski i Śląska w rejon Kotliny Kłodzkiej. Gmina jest członkiem Stowarzyszenia Gmin Polskich Euroregionu „Pradziad”.</a:t>
            </a:r>
            <a:endParaRPr lang="pl-PL" dirty="0">
              <a:latin typeface="Calibri" pitchFamily="34" charset="0"/>
            </a:endParaRPr>
          </a:p>
        </p:txBody>
      </p:sp>
    </p:spTree>
  </p:cSld>
  <p:clrMapOvr>
    <a:masterClrMapping/>
  </p:clrMapOvr>
  <p:transition spd="slow" advClick="0" advTm="10000">
    <p:pull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a:fillRect/>
          </a:stretch>
        </p:blipFill>
        <p:spPr bwMode="auto">
          <a:xfrm>
            <a:off x="928662" y="1571612"/>
            <a:ext cx="7523163" cy="48768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4" name="WordArt 3"/>
          <p:cNvSpPr>
            <a:spLocks noChangeArrowheads="1" noChangeShapeType="1" noTextEdit="1"/>
          </p:cNvSpPr>
          <p:nvPr/>
        </p:nvSpPr>
        <p:spPr bwMode="auto">
          <a:xfrm>
            <a:off x="2571736" y="142852"/>
            <a:ext cx="4214843" cy="1071570"/>
          </a:xfrm>
          <a:prstGeom prst="rect">
            <a:avLst/>
          </a:prstGeom>
        </p:spPr>
        <p:txBody>
          <a:bodyPr wrap="none" fromWordArt="1"/>
          <a:lstStyle/>
          <a:p>
            <a:pPr algn="ctr" rtl="0"/>
            <a:r>
              <a:rPr lang="pl-PL" sz="4800" kern="10" dirty="0" smtClean="0">
                <a:ln w="9525">
                  <a:solidFill>
                    <a:srgbClr val="000000"/>
                  </a:solidFill>
                  <a:round/>
                  <a:headEnd/>
                  <a:tailEnd/>
                </a:ln>
                <a:gradFill flip="none" rotWithShape="1">
                  <a:gsLst>
                    <a:gs pos="5900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5400000" scaled="0"/>
                  <a:tileRect/>
                </a:gradFill>
                <a:latin typeface="Arial Black"/>
              </a:rPr>
              <a:t>W POWIECIE NYSKIM</a:t>
            </a:r>
          </a:p>
        </p:txBody>
      </p:sp>
    </p:spTree>
    <p:custDataLst>
      <p:tags r:id="rId1"/>
    </p:custDataLst>
  </p:cSld>
  <p:clrMapOvr>
    <a:masterClrMapping/>
  </p:clrMapOvr>
  <p:transition spd="slow" advClick="0" advTm="8000">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diamond(in)">
                                      <p:cBhvr>
                                        <p:cTn id="7" dur="3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ytuł 1"/>
          <p:cNvSpPr>
            <a:spLocks noGrp="1"/>
          </p:cNvSpPr>
          <p:nvPr>
            <p:ph idx="1"/>
          </p:nvPr>
        </p:nvSpPr>
        <p:spPr>
          <a:xfrm>
            <a:off x="457200" y="428625"/>
            <a:ext cx="8229600" cy="5697538"/>
          </a:xfrm>
        </p:spPr>
        <p:txBody>
          <a:bodyPr>
            <a:normAutofit fontScale="92500" lnSpcReduction="20000"/>
          </a:bodyPr>
          <a:lstStyle/>
          <a:p>
            <a:pPr algn="just">
              <a:buNone/>
            </a:pPr>
            <a:r>
              <a:rPr lang="pl-PL" dirty="0" smtClean="0"/>
              <a:t>	Gmina Paczków graniczy z gminą Otmuchów na wschodzie, gminą Ziębice na północy, z gminą Złoty Stok na zachodzie, na południu natomiast z Republiką Czeską. W skład gminy wchodzi miasto Paczków i jedenaście wsi stanowiących sołectwa, funkcjonujących jako jednostki pomocnicze gminy oraz jedna miejscowość niebędąca sołectwem. Do sołectw należą: Lisie Kąty, Kozielno, Unikowice, Dziewiętlice, Ścibórz, Stary Paczków, Gościce, Kamienica, Ujeździec, Wilamowa, Trzeboszowice. Miejscowość nie będąca sołectwem to przysiółek Frydrychów, skupisko kilku gospodarstw rolnych poza zabudową wsi Ścibórz. Gmina liczy obecnie 13.652 mieszkańców (w tym miasto 8.208).</a:t>
            </a:r>
          </a:p>
          <a:p>
            <a:pPr>
              <a:buNone/>
            </a:pPr>
            <a:endParaRPr lang="pl-PL" dirty="0"/>
          </a:p>
        </p:txBody>
      </p:sp>
    </p:spTree>
    <p:custDataLst>
      <p:tags r:id="rId1"/>
    </p:custDataLst>
  </p:cSld>
  <p:clrMapOvr>
    <a:masterClrMapping/>
  </p:clrMapOvr>
  <p:transition spd="slow" advClick="0" advTm="10000">
    <p:pull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az 3"/>
          <p:cNvPicPr/>
          <p:nvPr/>
        </p:nvPicPr>
        <p:blipFill>
          <a:blip r:embed="rId3" cstate="print"/>
          <a:srcRect/>
          <a:stretch>
            <a:fillRect/>
          </a:stretch>
        </p:blipFill>
        <p:spPr bwMode="auto">
          <a:xfrm>
            <a:off x="857224" y="857232"/>
            <a:ext cx="7715304" cy="535785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ustDataLst>
      <p:tags r:id="rId1"/>
    </p:custDataLst>
  </p:cSld>
  <p:clrMapOvr>
    <a:masterClrMapping/>
  </p:clrMapOvr>
  <p:transition spd="slow" advClick="0" advTm="8000">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3000" fill="hold"/>
                                        <p:tgtEl>
                                          <p:spTgt spid="4"/>
                                        </p:tgtEl>
                                        <p:attrNameLst>
                                          <p:attrName>ppt_w</p:attrName>
                                        </p:attrNameLst>
                                      </p:cBhvr>
                                      <p:tavLst>
                                        <p:tav tm="0">
                                          <p:val>
                                            <p:fltVal val="0"/>
                                          </p:val>
                                        </p:tav>
                                        <p:tav tm="100000">
                                          <p:val>
                                            <p:strVal val="#ppt_w"/>
                                          </p:val>
                                        </p:tav>
                                      </p:tavLst>
                                    </p:anim>
                                    <p:anim calcmode="lin" valueType="num">
                                      <p:cBhvr>
                                        <p:cTn id="8" dur="3000" fill="hold"/>
                                        <p:tgtEl>
                                          <p:spTgt spid="4"/>
                                        </p:tgtEl>
                                        <p:attrNameLst>
                                          <p:attrName>ppt_h</p:attrName>
                                        </p:attrNameLst>
                                      </p:cBhvr>
                                      <p:tavLst>
                                        <p:tav tm="0">
                                          <p:val>
                                            <p:fltVal val="0"/>
                                          </p:val>
                                        </p:tav>
                                        <p:tav tm="100000">
                                          <p:val>
                                            <p:strVal val="#ppt_h"/>
                                          </p:val>
                                        </p:tav>
                                      </p:tavLst>
                                    </p:anim>
                                    <p:animEffect transition="in" filter="fade">
                                      <p:cBhvr>
                                        <p:cTn id="9" dur="3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0.3|4.2"/>
</p:tagLst>
</file>

<file path=ppt/tags/tag10.xml><?xml version="1.0" encoding="utf-8"?>
<p:tagLst xmlns:a="http://schemas.openxmlformats.org/drawingml/2006/main" xmlns:r="http://schemas.openxmlformats.org/officeDocument/2006/relationships" xmlns:p="http://schemas.openxmlformats.org/presentationml/2006/main">
  <p:tag name="TIMING" val="|0.6|2.1|3.7|6.3"/>
</p:tagLst>
</file>

<file path=ppt/tags/tag2.xml><?xml version="1.0" encoding="utf-8"?>
<p:tagLst xmlns:a="http://schemas.openxmlformats.org/drawingml/2006/main" xmlns:r="http://schemas.openxmlformats.org/officeDocument/2006/relationships" xmlns:p="http://schemas.openxmlformats.org/presentationml/2006/main">
  <p:tag name="TIMING" val="|1.4|1.6|5.1|2"/>
</p:tagLst>
</file>

<file path=ppt/tags/tag3.xml><?xml version="1.0" encoding="utf-8"?>
<p:tagLst xmlns:a="http://schemas.openxmlformats.org/drawingml/2006/main" xmlns:r="http://schemas.openxmlformats.org/officeDocument/2006/relationships" xmlns:p="http://schemas.openxmlformats.org/presentationml/2006/main">
  <p:tag name="TIMING" val="|1.1|1.9|4.5|2.7"/>
</p:tagLst>
</file>

<file path=ppt/tags/tag4.xml><?xml version="1.0" encoding="utf-8"?>
<p:tagLst xmlns:a="http://schemas.openxmlformats.org/drawingml/2006/main" xmlns:r="http://schemas.openxmlformats.org/officeDocument/2006/relationships" xmlns:p="http://schemas.openxmlformats.org/presentationml/2006/main">
  <p:tag name="TIMING" val="|0.4|23.7"/>
</p:tagLst>
</file>

<file path=ppt/tags/tag5.xml><?xml version="1.0" encoding="utf-8"?>
<p:tagLst xmlns:a="http://schemas.openxmlformats.org/drawingml/2006/main" xmlns:r="http://schemas.openxmlformats.org/officeDocument/2006/relationships" xmlns:p="http://schemas.openxmlformats.org/presentationml/2006/main">
  <p:tag name="TIMING" val="|1|2.2|3.9|4"/>
</p:tagLst>
</file>

<file path=ppt/tags/tag6.xml><?xml version="1.0" encoding="utf-8"?>
<p:tagLst xmlns:a="http://schemas.openxmlformats.org/drawingml/2006/main" xmlns:r="http://schemas.openxmlformats.org/officeDocument/2006/relationships" xmlns:p="http://schemas.openxmlformats.org/presentationml/2006/main">
  <p:tag name="TIMING" val="|0.3|37.5"/>
</p:tagLst>
</file>

<file path=ppt/tags/tag7.xml><?xml version="1.0" encoding="utf-8"?>
<p:tagLst xmlns:a="http://schemas.openxmlformats.org/drawingml/2006/main" xmlns:r="http://schemas.openxmlformats.org/officeDocument/2006/relationships" xmlns:p="http://schemas.openxmlformats.org/presentationml/2006/main">
  <p:tag name="TIMING" val="|0.7|13.3"/>
</p:tagLst>
</file>

<file path=ppt/tags/tag8.xml><?xml version="1.0" encoding="utf-8"?>
<p:tagLst xmlns:a="http://schemas.openxmlformats.org/drawingml/2006/main" xmlns:r="http://schemas.openxmlformats.org/officeDocument/2006/relationships" xmlns:p="http://schemas.openxmlformats.org/presentationml/2006/main">
  <p:tag name="TIMING" val="|0.7|1.7|11.9|2.1"/>
</p:tagLst>
</file>

<file path=ppt/tags/tag9.xml><?xml version="1.0" encoding="utf-8"?>
<p:tagLst xmlns:a="http://schemas.openxmlformats.org/drawingml/2006/main" xmlns:r="http://schemas.openxmlformats.org/officeDocument/2006/relationships" xmlns:p="http://schemas.openxmlformats.org/presentationml/2006/main">
  <p:tag name="TIMING" val="|2.8|2.5|130.2|8.1"/>
</p:tagLst>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1172</TotalTime>
  <Words>262</Words>
  <Application>Microsoft Office PowerPoint</Application>
  <PresentationFormat>Pokaz na ekranie (4:3)</PresentationFormat>
  <Paragraphs>43</Paragraphs>
  <Slides>16</Slides>
  <Notes>1</Notes>
  <HiddenSlides>0</HiddenSlides>
  <MMClips>0</MMClips>
  <ScaleCrop>false</ScaleCrop>
  <HeadingPairs>
    <vt:vector size="4" baseType="variant">
      <vt:variant>
        <vt:lpstr>Motyw</vt:lpstr>
      </vt:variant>
      <vt:variant>
        <vt:i4>1</vt:i4>
      </vt:variant>
      <vt:variant>
        <vt:lpstr>Tytuły slajdów</vt:lpstr>
      </vt:variant>
      <vt:variant>
        <vt:i4>16</vt:i4>
      </vt:variant>
    </vt:vector>
  </HeadingPairs>
  <TitlesOfParts>
    <vt:vector size="17" baseType="lpstr">
      <vt:lpstr>Motyw pakietu Office</vt:lpstr>
      <vt:lpstr>Slajd 1</vt:lpstr>
      <vt:lpstr>Slajd 2</vt:lpstr>
      <vt:lpstr>Slajd 3</vt:lpstr>
      <vt:lpstr>Slajd 4</vt:lpstr>
      <vt:lpstr>Slajd 5</vt:lpstr>
      <vt:lpstr>Slajd 6</vt:lpstr>
      <vt:lpstr>Slajd 7</vt:lpstr>
      <vt:lpstr>Slajd 8</vt:lpstr>
      <vt:lpstr>Slajd 9</vt:lpstr>
      <vt:lpstr>Slajd 10</vt:lpstr>
      <vt:lpstr>Slajd 11</vt:lpstr>
      <vt:lpstr>Slajd 12</vt:lpstr>
      <vt:lpstr>Slajd 13</vt:lpstr>
      <vt:lpstr>Slajd 14</vt:lpstr>
      <vt:lpstr>Slajd 15</vt:lpstr>
      <vt:lpstr>Slajd 16</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Slajd 1</dc:title>
  <dc:creator>Wiśniewski</dc:creator>
  <cp:lastModifiedBy>Smoku</cp:lastModifiedBy>
  <cp:revision>319</cp:revision>
  <dcterms:created xsi:type="dcterms:W3CDTF">2010-01-24T18:25:09Z</dcterms:created>
  <dcterms:modified xsi:type="dcterms:W3CDTF">2010-04-29T17:47:36Z</dcterms:modified>
</cp:coreProperties>
</file>